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3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61F2-FDC6-4F34-9CDA-D0AD0D988E2F}" type="datetimeFigureOut">
              <a:rPr lang="pl-PL" smtClean="0"/>
              <a:pPr/>
              <a:t>2015-04-19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DF1D-5514-405C-A2D7-1CE89E71FF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Jak dobrze przygotować się do prowadzenia zajęć.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094412" y="5576639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r>
              <a:rPr lang="pl-PL" dirty="0">
                <a:latin typeface="Museo 500" pitchFamily="50" charset="-18"/>
              </a:rPr>
              <a:t>h</a:t>
            </a:r>
            <a:r>
              <a:rPr lang="pl-PL" dirty="0" smtClean="0">
                <a:latin typeface="Museo 500" pitchFamily="50" charset="-18"/>
              </a:rPr>
              <a:t>m. Adam Kania</a:t>
            </a:r>
            <a:endParaRPr lang="pl-PL" dirty="0">
              <a:latin typeface="Museo 500" pitchFamily="50" charset="-18"/>
            </a:endParaRPr>
          </a:p>
        </p:txBody>
      </p:sp>
      <p:pic>
        <p:nvPicPr>
          <p:cNvPr id="1026" name="Picture 2" descr="http://www.grybow.pl/f/s/166/7622/PS/Portal/Nasza_kadra/nauczyciel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572" y="1648881"/>
            <a:ext cx="451485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1256036" cy="123091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12" y="1648881"/>
            <a:ext cx="1458836" cy="1210834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080" y="1563553"/>
            <a:ext cx="1283200" cy="1296162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074" y="1699384"/>
            <a:ext cx="1238348" cy="10897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42664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Wskazania dla początkującego kształceniowca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74"/>
            <a:ext cx="8435280" cy="495316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pl-PL" sz="3100" dirty="0" smtClean="0">
                <a:latin typeface="Museo 500" pitchFamily="50" charset="-18"/>
              </a:rPr>
              <a:t>Słuchaj </a:t>
            </a:r>
            <a:r>
              <a:rPr lang="pl-PL" sz="3100" dirty="0">
                <a:latin typeface="Museo 500" pitchFamily="50" charset="-18"/>
              </a:rPr>
              <a:t>opinii innych kształceniowców, konstruktywnej krytyki także – </a:t>
            </a:r>
            <a:r>
              <a:rPr lang="pl-PL" sz="3100" dirty="0" smtClean="0">
                <a:latin typeface="Museo 500" pitchFamily="50" charset="-18"/>
              </a:rPr>
              <a:t>wyciągaj wnioski.</a:t>
            </a:r>
            <a:endParaRPr lang="pl-PL" sz="3100" dirty="0">
              <a:latin typeface="Museo 500" pitchFamily="50" charset="-18"/>
            </a:endParaRPr>
          </a:p>
          <a:p>
            <a:pPr lvl="0"/>
            <a:r>
              <a:rPr lang="pl-PL" sz="3100" dirty="0" smtClean="0">
                <a:latin typeface="Museo 500" pitchFamily="50" charset="-18"/>
              </a:rPr>
              <a:t>Słuchaj </a:t>
            </a:r>
            <a:r>
              <a:rPr lang="pl-PL" sz="3100" dirty="0">
                <a:latin typeface="Museo 500" pitchFamily="50" charset="-18"/>
              </a:rPr>
              <a:t>opinii </a:t>
            </a:r>
            <a:r>
              <a:rPr lang="pl-PL" sz="3100" dirty="0" smtClean="0">
                <a:latin typeface="Museo 500" pitchFamily="50" charset="-18"/>
              </a:rPr>
              <a:t>tych, </a:t>
            </a:r>
            <a:r>
              <a:rPr lang="pl-PL" sz="3100" dirty="0">
                <a:latin typeface="Museo 500" pitchFamily="50" charset="-18"/>
              </a:rPr>
              <a:t>których </a:t>
            </a:r>
            <a:r>
              <a:rPr lang="pl-PL" sz="3100" dirty="0" smtClean="0">
                <a:latin typeface="Museo 500" pitchFamily="50" charset="-18"/>
              </a:rPr>
              <a:t>kształcisz </a:t>
            </a:r>
            <a:r>
              <a:rPr lang="pl-PL" sz="3100" dirty="0">
                <a:latin typeface="Museo 500" pitchFamily="50" charset="-18"/>
              </a:rPr>
              <a:t>– </a:t>
            </a:r>
            <a:r>
              <a:rPr lang="pl-PL" sz="3100" dirty="0" smtClean="0">
                <a:latin typeface="Museo 500" pitchFamily="50" charset="-18"/>
              </a:rPr>
              <a:t>wyciągaj </a:t>
            </a:r>
            <a:r>
              <a:rPr lang="pl-PL" sz="3100" dirty="0">
                <a:latin typeface="Museo 500" pitchFamily="50" charset="-18"/>
              </a:rPr>
              <a:t>wnioski z </a:t>
            </a:r>
            <a:r>
              <a:rPr lang="pl-PL" sz="3100" dirty="0" smtClean="0">
                <a:latin typeface="Museo 500" pitchFamily="50" charset="-18"/>
              </a:rPr>
              <a:t>ankiet. </a:t>
            </a:r>
            <a:endParaRPr lang="pl-PL" sz="3100" dirty="0">
              <a:latin typeface="Museo 500" pitchFamily="50" charset="-18"/>
            </a:endParaRPr>
          </a:p>
          <a:p>
            <a:pPr lvl="0"/>
            <a:r>
              <a:rPr lang="pl-PL" sz="3100" dirty="0" smtClean="0">
                <a:latin typeface="Museo 500" pitchFamily="50" charset="-18"/>
              </a:rPr>
              <a:t>Szukaj </a:t>
            </a:r>
            <a:r>
              <a:rPr lang="pl-PL" sz="3100" dirty="0">
                <a:latin typeface="Museo 500" pitchFamily="50" charset="-18"/>
              </a:rPr>
              <a:t>w literaturze, sięgaj do </a:t>
            </a:r>
            <a:r>
              <a:rPr lang="pl-PL" sz="3100" dirty="0" smtClean="0">
                <a:latin typeface="Museo 500" pitchFamily="50" charset="-18"/>
              </a:rPr>
              <a:t>Internetu</a:t>
            </a:r>
            <a:r>
              <a:rPr lang="pl-PL" sz="3100" dirty="0">
                <a:latin typeface="Museo 500" pitchFamily="50" charset="-18"/>
              </a:rPr>
              <a:t>, szukaj w zasobach </a:t>
            </a:r>
            <a:r>
              <a:rPr lang="pl-PL" sz="3100" dirty="0" smtClean="0">
                <a:latin typeface="Museo 500" pitchFamily="50" charset="-18"/>
              </a:rPr>
              <a:t>jednostek ZHP i na stronach harcerskich.</a:t>
            </a:r>
            <a:endParaRPr lang="pl-PL" sz="3100" dirty="0">
              <a:latin typeface="Museo 500" pitchFamily="50" charset="-18"/>
            </a:endParaRPr>
          </a:p>
          <a:p>
            <a:pPr lvl="0"/>
            <a:r>
              <a:rPr lang="pl-PL" sz="3100" dirty="0" smtClean="0">
                <a:latin typeface="Museo 500" pitchFamily="50" charset="-18"/>
              </a:rPr>
              <a:t>Bądź </a:t>
            </a:r>
            <a:r>
              <a:rPr lang="pl-PL" sz="3100" dirty="0">
                <a:latin typeface="Museo 500" pitchFamily="50" charset="-18"/>
              </a:rPr>
              <a:t>„na bieżąco” z przepisami i obowiązującymi </a:t>
            </a:r>
            <a:r>
              <a:rPr lang="pl-PL" sz="3100" dirty="0" smtClean="0">
                <a:latin typeface="Museo 500" pitchFamily="50" charset="-18"/>
              </a:rPr>
              <a:t>standardami.</a:t>
            </a:r>
            <a:endParaRPr lang="pl-PL" sz="3100" dirty="0">
              <a:latin typeface="Museo 500" pitchFamily="50" charset="-18"/>
            </a:endParaRPr>
          </a:p>
          <a:p>
            <a:pPr lvl="0"/>
            <a:r>
              <a:rPr lang="pl-PL" sz="3100" dirty="0" smtClean="0">
                <a:latin typeface="Museo 500" pitchFamily="50" charset="-18"/>
              </a:rPr>
              <a:t>Specjalizuj </a:t>
            </a:r>
            <a:r>
              <a:rPr lang="pl-PL" sz="3100" dirty="0">
                <a:latin typeface="Museo 500" pitchFamily="50" charset="-18"/>
              </a:rPr>
              <a:t>się w określonej </a:t>
            </a:r>
            <a:r>
              <a:rPr lang="pl-PL" sz="3100" dirty="0" smtClean="0">
                <a:latin typeface="Museo 500" pitchFamily="50" charset="-18"/>
              </a:rPr>
              <a:t>dziedzinie – nie zaniedbaj pozostałych dziedzin.</a:t>
            </a:r>
            <a:endParaRPr lang="pl-PL" sz="3100" dirty="0">
              <a:latin typeface="Museo 500" pitchFamily="50" charset="-18"/>
            </a:endParaRPr>
          </a:p>
          <a:p>
            <a:pPr lvl="0"/>
            <a:r>
              <a:rPr lang="pl-PL" sz="3100" dirty="0" smtClean="0">
                <a:latin typeface="Museo 500" pitchFamily="50" charset="-18"/>
              </a:rPr>
              <a:t>Dokształcaj </a:t>
            </a:r>
            <a:r>
              <a:rPr lang="pl-PL" sz="3100" dirty="0">
                <a:latin typeface="Museo 500" pitchFamily="50" charset="-18"/>
              </a:rPr>
              <a:t>się dydaktycznie i specjalnościowo poza ZHP</a:t>
            </a:r>
          </a:p>
          <a:p>
            <a:pPr lvl="0"/>
            <a:r>
              <a:rPr lang="pl-PL" sz="3100" dirty="0" smtClean="0">
                <a:latin typeface="Museo 500" pitchFamily="50" charset="-18"/>
              </a:rPr>
              <a:t>Dbaj </a:t>
            </a:r>
            <a:r>
              <a:rPr lang="pl-PL" sz="3100" dirty="0">
                <a:latin typeface="Museo 500" pitchFamily="50" charset="-18"/>
              </a:rPr>
              <a:t>o swoje uprawnienia i rozwój harcerski /</a:t>
            </a:r>
            <a:r>
              <a:rPr lang="pl-PL" sz="3100" dirty="0" smtClean="0">
                <a:latin typeface="Museo 500" pitchFamily="50" charset="-18"/>
              </a:rPr>
              <a:t>stopnie, </a:t>
            </a:r>
            <a:r>
              <a:rPr lang="pl-PL" sz="3100" dirty="0">
                <a:latin typeface="Museo 500" pitchFamily="50" charset="-18"/>
              </a:rPr>
              <a:t>OKK</a:t>
            </a:r>
            <a:r>
              <a:rPr lang="pl-PL" dirty="0" smtClean="0">
                <a:latin typeface="Museo 500" pitchFamily="50" charset="-18"/>
              </a:rPr>
              <a:t>/</a:t>
            </a:r>
            <a:endParaRPr lang="pl-PL" dirty="0">
              <a:latin typeface="Museo 5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Po zakończeniu zajęć uczestnik będzie:</a:t>
            </a:r>
            <a:endParaRPr lang="pl-PL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Museo 500" pitchFamily="50" charset="-18"/>
              </a:rPr>
              <a:t>Znał jakie atuty posiada KK ZHP- dostrzegał je w sobie.</a:t>
            </a:r>
          </a:p>
          <a:p>
            <a:r>
              <a:rPr lang="pl-PL" dirty="0" smtClean="0">
                <a:latin typeface="Museo 500" pitchFamily="50" charset="-18"/>
              </a:rPr>
              <a:t>Dostrzegał podstawowe  błędy popełniane przy przygotowaniu do zajęć i potrafił ich unikać.</a:t>
            </a:r>
          </a:p>
          <a:p>
            <a:r>
              <a:rPr lang="pl-PL" dirty="0" smtClean="0">
                <a:latin typeface="Museo 500" pitchFamily="50" charset="-18"/>
              </a:rPr>
              <a:t>Posiadał algorytm pomagający przygotować się do zajęć i wiedze jak go stosować.</a:t>
            </a:r>
          </a:p>
          <a:p>
            <a:r>
              <a:rPr lang="pl-PL" dirty="0" smtClean="0">
                <a:latin typeface="Museo 500" pitchFamily="50" charset="-18"/>
              </a:rPr>
              <a:t>Znał „wskazania dla początkującego kształceniowca” i rozumiał potrzebę ich przestrzegania.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470572" cy="72008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Treści zawarte w prezentacji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16685" y="1449651"/>
            <a:ext cx="728667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/>
            </a:pPr>
            <a:r>
              <a:rPr kumimoji="0" lang="pl-PL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500" pitchFamily="50" charset="-18"/>
                <a:ea typeface="Times New Roman" pitchFamily="18" charset="0"/>
              </a:rPr>
              <a:t> Atuty kadry kształcącej</a:t>
            </a:r>
            <a:r>
              <a:rPr kumimoji="0" lang="pl-PL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500" pitchFamily="50" charset="-18"/>
                <a:ea typeface="Times New Roman" pitchFamily="18" charset="0"/>
              </a:rPr>
              <a:t> ZHP.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 Najczęściej </a:t>
            </a:r>
            <a:r>
              <a:rPr lang="pl-PL" sz="2800" dirty="0">
                <a:latin typeface="Museo 500" pitchFamily="50" charset="-18"/>
                <a:ea typeface="Times New Roman" pitchFamily="18" charset="0"/>
              </a:rPr>
              <a:t>popełniane błędy w przygotowaniu i prowadzeniu zajęć</a:t>
            </a: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 Jak </a:t>
            </a:r>
            <a:r>
              <a:rPr lang="pl-PL" sz="2800" dirty="0">
                <a:latin typeface="Museo 500" pitchFamily="50" charset="-18"/>
                <a:ea typeface="Times New Roman" pitchFamily="18" charset="0"/>
              </a:rPr>
              <a:t>unikać błędów? </a:t>
            </a:r>
            <a:endParaRPr lang="pl-PL" sz="2800" dirty="0" smtClean="0">
              <a:latin typeface="Museo 500" pitchFamily="50" charset="-18"/>
              <a:ea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 Algorytm przygotowań.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 Wskazania dla </a:t>
            </a: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początkującego  </a:t>
            </a:r>
            <a:r>
              <a:rPr lang="pl-PL" sz="2800" dirty="0" err="1">
                <a:latin typeface="Museo 500" pitchFamily="50" charset="-18"/>
                <a:ea typeface="Times New Roman" pitchFamily="18" charset="0"/>
              </a:rPr>
              <a:t>kształceniowca</a:t>
            </a:r>
            <a:r>
              <a:rPr lang="pl-PL" sz="2800" dirty="0" smtClean="0">
                <a:latin typeface="Museo 500" pitchFamily="50" charset="-18"/>
                <a:ea typeface="Times New Roman" pitchFamily="18" charset="0"/>
              </a:rPr>
              <a:t>.</a:t>
            </a:r>
            <a:endParaRPr lang="pl-PL" sz="2800" dirty="0">
              <a:latin typeface="Museo 5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Atuty instruktorów ZHP prowadzących zajęcia 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Museo 500" pitchFamily="50" charset="-18"/>
              </a:rPr>
              <a:t>Zapał i zaangażowanie w </a:t>
            </a:r>
            <a:r>
              <a:rPr lang="pl-PL" dirty="0">
                <a:latin typeface="Museo 500" pitchFamily="50" charset="-18"/>
              </a:rPr>
              <a:t>prowadzenie </a:t>
            </a:r>
            <a:r>
              <a:rPr lang="pl-PL" dirty="0" smtClean="0">
                <a:latin typeface="Museo 500" pitchFamily="50" charset="-18"/>
              </a:rPr>
              <a:t>zajęć – pozytywny stosunek emocjonalny.</a:t>
            </a:r>
          </a:p>
          <a:p>
            <a:r>
              <a:rPr lang="pl-PL" dirty="0" smtClean="0">
                <a:latin typeface="Museo 500" pitchFamily="50" charset="-18"/>
              </a:rPr>
              <a:t>Duży odsetek ludzi młodych. </a:t>
            </a:r>
            <a:endParaRPr lang="pl-PL" dirty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Duża wiedza z tematu zajęć </a:t>
            </a:r>
            <a:r>
              <a:rPr lang="pl-PL" dirty="0" smtClean="0">
                <a:latin typeface="Museo 500" pitchFamily="50" charset="-18"/>
              </a:rPr>
              <a:t> (praktyka).</a:t>
            </a:r>
            <a:endParaRPr lang="pl-PL" dirty="0">
              <a:latin typeface="Museo 500" pitchFamily="50" charset="-18"/>
            </a:endParaRPr>
          </a:p>
          <a:p>
            <a:r>
              <a:rPr lang="pl-PL" dirty="0" smtClean="0">
                <a:latin typeface="Museo 500" pitchFamily="50" charset="-18"/>
              </a:rPr>
              <a:t>Bogaty warsztat </a:t>
            </a:r>
            <a:r>
              <a:rPr lang="pl-PL" dirty="0">
                <a:latin typeface="Museo 500" pitchFamily="50" charset="-18"/>
              </a:rPr>
              <a:t>ciekawych </a:t>
            </a:r>
            <a:r>
              <a:rPr lang="pl-PL" dirty="0" smtClean="0">
                <a:latin typeface="Museo 500" pitchFamily="50" charset="-18"/>
              </a:rPr>
              <a:t>ćwiczeń, różnorodność form aktywizujących.</a:t>
            </a:r>
            <a:endParaRPr lang="pl-PL" dirty="0">
              <a:latin typeface="Museo 500" pitchFamily="50" charset="-18"/>
            </a:endParaRPr>
          </a:p>
          <a:p>
            <a:r>
              <a:rPr lang="pl-PL" dirty="0" smtClean="0">
                <a:latin typeface="Museo 500" pitchFamily="50" charset="-18"/>
              </a:rPr>
              <a:t>Otwartość na innowacje i nowe technologie.</a:t>
            </a:r>
            <a:endParaRPr lang="pl-PL" dirty="0">
              <a:latin typeface="Museo 500" pitchFamily="50" charset="-18"/>
            </a:endParaRPr>
          </a:p>
          <a:p>
            <a:endParaRPr lang="pl-PL" dirty="0">
              <a:latin typeface="Museo 5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Siedem Błędów Głównych początkującego </a:t>
            </a:r>
            <a:r>
              <a:rPr lang="pl-PL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kształceniowca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Museo 500" pitchFamily="50" charset="-18"/>
              </a:rPr>
              <a:t>Źle zinterpretowany temat zajęć </a:t>
            </a:r>
            <a:r>
              <a:rPr lang="pl-PL" sz="1600" dirty="0" smtClean="0">
                <a:latin typeface="Museo 500" pitchFamily="50" charset="-18"/>
              </a:rPr>
              <a:t>– (zmiana </a:t>
            </a:r>
            <a:r>
              <a:rPr lang="pl-PL" sz="1600" dirty="0">
                <a:latin typeface="Museo 500" pitchFamily="50" charset="-18"/>
              </a:rPr>
              <a:t>właściwego tematu </a:t>
            </a:r>
            <a:r>
              <a:rPr lang="pl-PL" sz="1600" dirty="0" smtClean="0">
                <a:latin typeface="Museo 500" pitchFamily="50" charset="-18"/>
              </a:rPr>
              <a:t>zajęć).</a:t>
            </a:r>
            <a:endParaRPr lang="pl-PL" sz="1600" dirty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Skupienie się przede wszystkim na atrakcyjności </a:t>
            </a:r>
            <a:r>
              <a:rPr lang="pl-PL" dirty="0" smtClean="0">
                <a:latin typeface="Museo 500" pitchFamily="50" charset="-18"/>
              </a:rPr>
              <a:t>formy. </a:t>
            </a:r>
            <a:endParaRPr lang="pl-PL" dirty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P</a:t>
            </a:r>
            <a:r>
              <a:rPr lang="pl-PL" dirty="0" smtClean="0">
                <a:latin typeface="Museo 500" pitchFamily="50" charset="-18"/>
              </a:rPr>
              <a:t>obieżne </a:t>
            </a:r>
            <a:r>
              <a:rPr lang="pl-PL" dirty="0">
                <a:latin typeface="Museo 500" pitchFamily="50" charset="-18"/>
              </a:rPr>
              <a:t>przygotowanie się do zajęć </a:t>
            </a:r>
            <a:r>
              <a:rPr lang="pl-PL" dirty="0" smtClean="0">
                <a:latin typeface="Museo 500" pitchFamily="50" charset="-18"/>
              </a:rPr>
              <a:t>– zbytnia ufność we własne umiejętności.</a:t>
            </a:r>
            <a:endParaRPr lang="pl-PL" dirty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Prowadzenie zajęć z </a:t>
            </a:r>
            <a:r>
              <a:rPr lang="pl-PL" dirty="0" smtClean="0">
                <a:latin typeface="Museo 500" pitchFamily="50" charset="-18"/>
              </a:rPr>
              <a:t>tematów, </a:t>
            </a:r>
            <a:r>
              <a:rPr lang="pl-PL" dirty="0">
                <a:latin typeface="Museo 500" pitchFamily="50" charset="-18"/>
              </a:rPr>
              <a:t>z których </a:t>
            </a:r>
            <a:r>
              <a:rPr lang="pl-PL" dirty="0" smtClean="0">
                <a:latin typeface="Museo 500" pitchFamily="50" charset="-18"/>
              </a:rPr>
              <a:t>prowadzący  nie ma </a:t>
            </a:r>
            <a:r>
              <a:rPr lang="pl-PL" dirty="0">
                <a:latin typeface="Museo 500" pitchFamily="50" charset="-18"/>
              </a:rPr>
              <a:t>wystarczającej </a:t>
            </a:r>
            <a:r>
              <a:rPr lang="pl-PL" dirty="0" smtClean="0">
                <a:latin typeface="Museo 500" pitchFamily="50" charset="-18"/>
              </a:rPr>
              <a:t>wiedzy. </a:t>
            </a:r>
            <a:endParaRPr lang="pl-PL" dirty="0">
              <a:latin typeface="Museo 5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Siedem Błędów Głównych </a:t>
            </a:r>
            <a:r>
              <a:rPr lang="pl-PL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cd</a:t>
            </a:r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.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68733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latin typeface="Museo 500" pitchFamily="50" charset="-18"/>
              </a:rPr>
              <a:t>Prowadzenie </a:t>
            </a:r>
            <a:r>
              <a:rPr lang="pl-PL" dirty="0" smtClean="0">
                <a:latin typeface="Museo 500" pitchFamily="50" charset="-18"/>
              </a:rPr>
              <a:t>zajęć, </a:t>
            </a:r>
            <a:r>
              <a:rPr lang="pl-PL" dirty="0">
                <a:latin typeface="Museo 500" pitchFamily="50" charset="-18"/>
              </a:rPr>
              <a:t>które pokazują tylko problem a nie podpowiadają jak go </a:t>
            </a:r>
            <a:r>
              <a:rPr lang="pl-PL" dirty="0" smtClean="0">
                <a:latin typeface="Museo 500" pitchFamily="50" charset="-18"/>
              </a:rPr>
              <a:t>rozwiązać.</a:t>
            </a:r>
          </a:p>
          <a:p>
            <a:r>
              <a:rPr lang="pl-PL" dirty="0">
                <a:latin typeface="Museo 500" pitchFamily="50" charset="-18"/>
              </a:rPr>
              <a:t>Niepanowanie nad wynikiem zajęć </a:t>
            </a:r>
            <a:r>
              <a:rPr lang="pl-PL" dirty="0" smtClean="0">
                <a:latin typeface="Museo 500" pitchFamily="50" charset="-18"/>
              </a:rPr>
              <a:t>lub </a:t>
            </a:r>
            <a:r>
              <a:rPr lang="pl-PL" dirty="0">
                <a:latin typeface="Museo 500" pitchFamily="50" charset="-18"/>
              </a:rPr>
              <a:t>brak </a:t>
            </a:r>
            <a:r>
              <a:rPr lang="pl-PL" dirty="0" smtClean="0">
                <a:latin typeface="Museo 500" pitchFamily="50" charset="-18"/>
              </a:rPr>
              <a:t>jasnych podsumowujących stwierdzeń.</a:t>
            </a:r>
            <a:endParaRPr lang="pl-PL" dirty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Przyjmowanie środowiskowych norm za normy </a:t>
            </a:r>
            <a:r>
              <a:rPr lang="pl-PL" dirty="0" smtClean="0">
                <a:latin typeface="Museo 500" pitchFamily="50" charset="-18"/>
              </a:rPr>
              <a:t>ogólne.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Jak unikać błędów </a:t>
            </a:r>
            <a:b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</a:br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- ostrzeżenia </a:t>
            </a:r>
            <a:r>
              <a:rPr lang="pl-PL" sz="4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i </a:t>
            </a:r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porady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054485"/>
          </a:xfrm>
        </p:spPr>
        <p:txBody>
          <a:bodyPr>
            <a:normAutofit lnSpcReduction="10000"/>
          </a:bodyPr>
          <a:lstStyle/>
          <a:p>
            <a:r>
              <a:rPr lang="pl-PL" dirty="0">
                <a:latin typeface="Museo 500" pitchFamily="50" charset="-18"/>
              </a:rPr>
              <a:t>Miej świadomość </a:t>
            </a:r>
            <a:r>
              <a:rPr lang="pl-PL" dirty="0" smtClean="0">
                <a:latin typeface="Museo 500" pitchFamily="50" charset="-18"/>
              </a:rPr>
              <a:t>tego w </a:t>
            </a:r>
            <a:r>
              <a:rPr lang="pl-PL" dirty="0">
                <a:latin typeface="Museo 500" pitchFamily="50" charset="-18"/>
              </a:rPr>
              <a:t>jakim celu stosujesz formę. </a:t>
            </a:r>
            <a:endParaRPr lang="pl-PL" dirty="0" smtClean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Unikaj </a:t>
            </a:r>
            <a:r>
              <a:rPr lang="pl-PL" dirty="0" smtClean="0">
                <a:latin typeface="Museo 500" pitchFamily="50" charset="-18"/>
              </a:rPr>
              <a:t>moralizatorstwa. </a:t>
            </a:r>
          </a:p>
          <a:p>
            <a:r>
              <a:rPr lang="pl-PL" dirty="0">
                <a:latin typeface="Museo 500" pitchFamily="50" charset="-18"/>
              </a:rPr>
              <a:t>Nie stawiaj się ponad </a:t>
            </a:r>
            <a:r>
              <a:rPr lang="pl-PL" dirty="0" smtClean="0">
                <a:latin typeface="Museo 500" pitchFamily="50" charset="-18"/>
              </a:rPr>
              <a:t>prawem i przepisami. </a:t>
            </a:r>
          </a:p>
          <a:p>
            <a:r>
              <a:rPr lang="pl-PL" dirty="0">
                <a:latin typeface="Museo 500" pitchFamily="50" charset="-18"/>
              </a:rPr>
              <a:t>Nie zawsze pełne </a:t>
            </a:r>
            <a:r>
              <a:rPr lang="pl-PL" dirty="0" smtClean="0">
                <a:latin typeface="Museo 500" pitchFamily="50" charset="-18"/>
              </a:rPr>
              <a:t>4E+6C- to nie dogmat. </a:t>
            </a:r>
          </a:p>
          <a:p>
            <a:r>
              <a:rPr lang="pl-PL" dirty="0">
                <a:latin typeface="Museo 500" pitchFamily="50" charset="-18"/>
              </a:rPr>
              <a:t>Bądź  miły, bądź otwarty, bądź </a:t>
            </a:r>
            <a:r>
              <a:rPr lang="pl-PL" dirty="0" smtClean="0">
                <a:latin typeface="Museo 500" pitchFamily="50" charset="-18"/>
              </a:rPr>
              <a:t>uśmiechnięty. </a:t>
            </a:r>
            <a:endParaRPr lang="pl-PL" dirty="0">
              <a:latin typeface="Museo 5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Jak unikać błędów </a:t>
            </a:r>
            <a:b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</a:br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- ostrzeżenia i porady </a:t>
            </a:r>
            <a:r>
              <a:rPr lang="pl-PL" sz="4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cd</a:t>
            </a:r>
            <a:r>
              <a:rPr lang="pl-PL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.</a:t>
            </a:r>
            <a:endParaRPr lang="pl-PL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pl-PL" dirty="0">
                <a:latin typeface="Museo 500" pitchFamily="50" charset="-18"/>
              </a:rPr>
              <a:t>Dbaj o własny wizerunek i przekaz niewerbalny. </a:t>
            </a:r>
            <a:endParaRPr lang="pl-PL" dirty="0" smtClean="0">
              <a:latin typeface="Museo 500" pitchFamily="50" charset="-18"/>
            </a:endParaRPr>
          </a:p>
          <a:p>
            <a:r>
              <a:rPr lang="pl-PL" dirty="0">
                <a:latin typeface="Museo 500" pitchFamily="50" charset="-18"/>
              </a:rPr>
              <a:t>Słuchaj tego co mówią „kursanci</a:t>
            </a:r>
            <a:r>
              <a:rPr lang="pl-PL" dirty="0" smtClean="0">
                <a:latin typeface="Museo 500" pitchFamily="50" charset="-18"/>
              </a:rPr>
              <a:t>”. </a:t>
            </a:r>
          </a:p>
          <a:p>
            <a:r>
              <a:rPr lang="pl-PL" dirty="0">
                <a:latin typeface="Museo 500" pitchFamily="50" charset="-18"/>
              </a:rPr>
              <a:t>Zajęcia są </a:t>
            </a:r>
            <a:r>
              <a:rPr lang="pl-PL" dirty="0" smtClean="0">
                <a:latin typeface="Museo 500" pitchFamily="50" charset="-18"/>
              </a:rPr>
              <a:t>Twoje – osiągnij zamierzony cel. </a:t>
            </a:r>
            <a:endParaRPr lang="pl-PL" dirty="0">
              <a:latin typeface="Museo 500" pitchFamily="50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115616" y="332656"/>
            <a:ext cx="3527822" cy="1024642"/>
          </a:xfrm>
          <a:prstGeom prst="ellipse">
            <a:avLst/>
          </a:prstGeom>
          <a:solidFill>
            <a:schemeClr val="accent3">
              <a:lumMod val="20000"/>
              <a:lumOff val="8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ustalić jaki jest zakres </a:t>
            </a:r>
            <a:r>
              <a:rPr lang="pl-PL" sz="1400" dirty="0" smtClean="0">
                <a:solidFill>
                  <a:schemeClr val="tx1"/>
                </a:solidFill>
              </a:rPr>
              <a:t>tematu, </a:t>
            </a:r>
            <a:r>
              <a:rPr lang="pl-PL" sz="1400" dirty="0">
                <a:solidFill>
                  <a:schemeClr val="tx1"/>
                </a:solidFill>
              </a:rPr>
              <a:t>co </a:t>
            </a:r>
            <a:r>
              <a:rPr lang="pl-PL" sz="1400" dirty="0" smtClean="0">
                <a:solidFill>
                  <a:schemeClr val="tx1"/>
                </a:solidFill>
              </a:rPr>
              <a:t>obejmuje, </a:t>
            </a:r>
            <a:r>
              <a:rPr lang="pl-PL" sz="1400" dirty="0">
                <a:solidFill>
                  <a:schemeClr val="tx1"/>
                </a:solidFill>
              </a:rPr>
              <a:t>co już </a:t>
            </a:r>
            <a:r>
              <a:rPr lang="pl-PL" sz="1400" dirty="0" smtClean="0">
                <a:solidFill>
                  <a:schemeClr val="tx1"/>
                </a:solidFill>
              </a:rPr>
              <a:t>nie jest w jego zakresie </a:t>
            </a:r>
          </a:p>
        </p:txBody>
      </p:sp>
      <p:sp>
        <p:nvSpPr>
          <p:cNvPr id="7" name="Schemat blokowy: proces 6"/>
          <p:cNvSpPr/>
          <p:nvPr/>
        </p:nvSpPr>
        <p:spPr>
          <a:xfrm>
            <a:off x="642910" y="2882346"/>
            <a:ext cx="3929090" cy="642942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ustal </a:t>
            </a:r>
            <a:r>
              <a:rPr lang="pl-PL" sz="2800" dirty="0">
                <a:solidFill>
                  <a:schemeClr val="tx1"/>
                </a:solidFill>
              </a:rPr>
              <a:t>cel (</a:t>
            </a:r>
            <a:r>
              <a:rPr lang="pl-PL" sz="2800" dirty="0" smtClean="0">
                <a:solidFill>
                  <a:schemeClr val="tx1"/>
                </a:solidFill>
              </a:rPr>
              <a:t>sprecyzuj go)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9" name="Schemat blokowy: proces 8"/>
          <p:cNvSpPr/>
          <p:nvPr/>
        </p:nvSpPr>
        <p:spPr>
          <a:xfrm>
            <a:off x="571472" y="3728889"/>
            <a:ext cx="4071966" cy="928694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ustal </a:t>
            </a:r>
            <a:r>
              <a:rPr lang="pl-PL" sz="2800" dirty="0">
                <a:solidFill>
                  <a:schemeClr val="tx1"/>
                </a:solidFill>
              </a:rPr>
              <a:t>poziomu </a:t>
            </a:r>
            <a:r>
              <a:rPr lang="pl-PL" sz="2800" dirty="0" smtClean="0">
                <a:solidFill>
                  <a:schemeClr val="tx1"/>
                </a:solidFill>
              </a:rPr>
              <a:t>swojej </a:t>
            </a:r>
            <a:r>
              <a:rPr lang="pl-PL" sz="2800" dirty="0">
                <a:solidFill>
                  <a:schemeClr val="tx1"/>
                </a:solidFill>
              </a:rPr>
              <a:t>wiedzy i o temacie </a:t>
            </a:r>
          </a:p>
        </p:txBody>
      </p:sp>
      <p:sp>
        <p:nvSpPr>
          <p:cNvPr id="10" name="Schemat blokowy: karta 9"/>
          <p:cNvSpPr/>
          <p:nvPr/>
        </p:nvSpPr>
        <p:spPr>
          <a:xfrm>
            <a:off x="5508104" y="2757479"/>
            <a:ext cx="3207300" cy="1535617"/>
          </a:xfrm>
          <a:prstGeom prst="flowChartPunchedCard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s</a:t>
            </a:r>
            <a:r>
              <a:rPr lang="pl-PL" sz="1600" dirty="0" smtClean="0">
                <a:solidFill>
                  <a:schemeClr val="tx1"/>
                </a:solidFill>
              </a:rPr>
              <a:t>ięgnij do </a:t>
            </a:r>
            <a:r>
              <a:rPr lang="pl-PL" sz="1600" dirty="0">
                <a:solidFill>
                  <a:schemeClr val="tx1"/>
                </a:solidFill>
              </a:rPr>
              <a:t>źródeł, czasopism wydawnictw, </a:t>
            </a:r>
            <a:r>
              <a:rPr lang="pl-PL" sz="1600" dirty="0" smtClean="0">
                <a:solidFill>
                  <a:schemeClr val="tx1"/>
                </a:solidFill>
              </a:rPr>
              <a:t>przepisów, aktualnych dokumentów – sprawdź czy nie powielasz zakorzenionych błędów lub  stereotypów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1" name="Schemat blokowy: przygotowanie 10"/>
          <p:cNvSpPr/>
          <p:nvPr/>
        </p:nvSpPr>
        <p:spPr>
          <a:xfrm>
            <a:off x="642910" y="1643050"/>
            <a:ext cx="3714776" cy="928694"/>
          </a:xfrm>
          <a:prstGeom prst="flowChartPreparation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refleksja - czy jestem odpowiednią osobą do prowadzenia tych zajęć? </a:t>
            </a:r>
          </a:p>
          <a:p>
            <a:pPr algn="ctr"/>
            <a:endParaRPr lang="pl-PL" sz="1400" dirty="0"/>
          </a:p>
        </p:txBody>
      </p:sp>
      <p:sp>
        <p:nvSpPr>
          <p:cNvPr id="12" name="Znak zakazu 11"/>
          <p:cNvSpPr/>
          <p:nvPr/>
        </p:nvSpPr>
        <p:spPr>
          <a:xfrm>
            <a:off x="4932040" y="1500174"/>
            <a:ext cx="1500198" cy="1285884"/>
          </a:xfrm>
          <a:prstGeom prst="noSmoking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zrezygnuj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3" name="Schemat blokowy: łącznik międzystronicowy 12"/>
          <p:cNvSpPr/>
          <p:nvPr/>
        </p:nvSpPr>
        <p:spPr>
          <a:xfrm>
            <a:off x="2370372" y="5847211"/>
            <a:ext cx="500066" cy="321459"/>
          </a:xfrm>
          <a:prstGeom prst="flowChartOffpageConnector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>
            <a:stCxn id="4" idx="4"/>
            <a:endCxn id="11" idx="0"/>
          </p:cNvCxnSpPr>
          <p:nvPr/>
        </p:nvCxnSpPr>
        <p:spPr>
          <a:xfrm flipH="1">
            <a:off x="2500298" y="1357298"/>
            <a:ext cx="379229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>
            <a:stCxn id="11" idx="3"/>
            <a:endCxn id="12" idx="2"/>
          </p:cNvCxnSpPr>
          <p:nvPr/>
        </p:nvCxnSpPr>
        <p:spPr>
          <a:xfrm>
            <a:off x="4357686" y="2107397"/>
            <a:ext cx="574354" cy="357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Kształt 23"/>
          <p:cNvCxnSpPr>
            <a:stCxn id="11" idx="1"/>
            <a:endCxn id="7" idx="0"/>
          </p:cNvCxnSpPr>
          <p:nvPr/>
        </p:nvCxnSpPr>
        <p:spPr>
          <a:xfrm rot="10800000" flipH="1" flipV="1">
            <a:off x="642909" y="2107396"/>
            <a:ext cx="1964545" cy="774949"/>
          </a:xfrm>
          <a:prstGeom prst="bentConnector4">
            <a:avLst>
              <a:gd name="adj1" fmla="val -11636"/>
              <a:gd name="adj2" fmla="val 7996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7" idx="2"/>
            <a:endCxn id="9" idx="0"/>
          </p:cNvCxnSpPr>
          <p:nvPr/>
        </p:nvCxnSpPr>
        <p:spPr>
          <a:xfrm>
            <a:off x="2607455" y="3525288"/>
            <a:ext cx="0" cy="2036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łamany 30"/>
          <p:cNvCxnSpPr>
            <a:stCxn id="9" idx="3"/>
            <a:endCxn id="10" idx="1"/>
          </p:cNvCxnSpPr>
          <p:nvPr/>
        </p:nvCxnSpPr>
        <p:spPr>
          <a:xfrm flipV="1">
            <a:off x="4643438" y="3525288"/>
            <a:ext cx="864666" cy="66794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Schemat blokowy: proces 53"/>
          <p:cNvSpPr/>
          <p:nvPr/>
        </p:nvSpPr>
        <p:spPr>
          <a:xfrm>
            <a:off x="941612" y="4857710"/>
            <a:ext cx="3357586" cy="642942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>
                <a:solidFill>
                  <a:schemeClr val="tx1"/>
                </a:solidFill>
              </a:rPr>
              <a:t>dobierz formę </a:t>
            </a:r>
          </a:p>
        </p:txBody>
      </p:sp>
      <p:cxnSp>
        <p:nvCxnSpPr>
          <p:cNvPr id="58" name="Łącznik prosty ze strzałką 57"/>
          <p:cNvCxnSpPr>
            <a:stCxn id="9" idx="2"/>
            <a:endCxn id="54" idx="0"/>
          </p:cNvCxnSpPr>
          <p:nvPr/>
        </p:nvCxnSpPr>
        <p:spPr>
          <a:xfrm>
            <a:off x="2607455" y="4657583"/>
            <a:ext cx="12950" cy="2001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>
            <a:stCxn id="54" idx="2"/>
            <a:endCxn id="13" idx="0"/>
          </p:cNvCxnSpPr>
          <p:nvPr/>
        </p:nvCxnSpPr>
        <p:spPr>
          <a:xfrm>
            <a:off x="2620405" y="5500652"/>
            <a:ext cx="0" cy="346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chemat blokowy: karta 61"/>
          <p:cNvSpPr/>
          <p:nvPr/>
        </p:nvSpPr>
        <p:spPr>
          <a:xfrm>
            <a:off x="5143504" y="4436285"/>
            <a:ext cx="3571900" cy="1357322"/>
          </a:xfrm>
          <a:prstGeom prst="flowChartPunchedCard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kto jest odbiorcą, liczebności grupy, miejsca i czasu </a:t>
            </a:r>
            <a:r>
              <a:rPr lang="pl-PL" sz="1600" dirty="0" smtClean="0">
                <a:solidFill>
                  <a:schemeClr val="tx1"/>
                </a:solidFill>
              </a:rPr>
              <a:t>przeznaczony </a:t>
            </a:r>
            <a:r>
              <a:rPr lang="pl-PL" sz="1600" dirty="0">
                <a:solidFill>
                  <a:schemeClr val="tx1"/>
                </a:solidFill>
              </a:rPr>
              <a:t>na zajęcia, możliwości </a:t>
            </a:r>
            <a:r>
              <a:rPr lang="pl-PL" sz="1600" dirty="0" smtClean="0">
                <a:solidFill>
                  <a:schemeClr val="tx1"/>
                </a:solidFill>
              </a:rPr>
              <a:t>finansowe, </a:t>
            </a:r>
            <a:r>
              <a:rPr lang="pl-PL" sz="1600" dirty="0">
                <a:solidFill>
                  <a:schemeClr val="tx1"/>
                </a:solidFill>
              </a:rPr>
              <a:t>pomoce dydaktyczne i </a:t>
            </a:r>
            <a:r>
              <a:rPr lang="pl-PL" sz="1600" dirty="0" smtClean="0">
                <a:solidFill>
                  <a:schemeClr val="tx1"/>
                </a:solidFill>
              </a:rPr>
              <a:t>itp.</a:t>
            </a:r>
            <a:endParaRPr lang="pl-PL" sz="1600" dirty="0">
              <a:solidFill>
                <a:schemeClr val="tx1"/>
              </a:solidFill>
            </a:endParaRPr>
          </a:p>
        </p:txBody>
      </p:sp>
      <p:cxnSp>
        <p:nvCxnSpPr>
          <p:cNvPr id="64" name="Łącznik łamany 63"/>
          <p:cNvCxnSpPr>
            <a:stCxn id="54" idx="3"/>
            <a:endCxn id="62" idx="1"/>
          </p:cNvCxnSpPr>
          <p:nvPr/>
        </p:nvCxnSpPr>
        <p:spPr>
          <a:xfrm flipV="1">
            <a:off x="4299198" y="5114946"/>
            <a:ext cx="844306" cy="64235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ytuł 67"/>
          <p:cNvSpPr>
            <a:spLocks noGrp="1"/>
          </p:cNvSpPr>
          <p:nvPr>
            <p:ph type="title"/>
          </p:nvPr>
        </p:nvSpPr>
        <p:spPr>
          <a:xfrm>
            <a:off x="4643438" y="214290"/>
            <a:ext cx="4257676" cy="1143008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seo 700" panose="02000000000000000000" pitchFamily="2" charset="-18"/>
              </a:rPr>
              <a:t>Jak przygotować się do zajęć</a:t>
            </a:r>
            <a:endParaRPr lang="pl-P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eo 700" panose="02000000000000000000" pitchFamily="2" charset="-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4" grpId="0" animBg="1"/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chemat blokowy: przygotowanie 27"/>
          <p:cNvSpPr/>
          <p:nvPr/>
        </p:nvSpPr>
        <p:spPr>
          <a:xfrm>
            <a:off x="500033" y="2073266"/>
            <a:ext cx="3500462" cy="641354"/>
          </a:xfrm>
          <a:prstGeom prst="flowChartPreparation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>
                <a:solidFill>
                  <a:schemeClr val="tx1"/>
                </a:solidFill>
              </a:rPr>
              <a:t>Pomyśl czy twój konspekt realizuje cel</a:t>
            </a:r>
          </a:p>
          <a:p>
            <a:pPr algn="ctr"/>
            <a:endParaRPr lang="pl-PL" sz="1400" dirty="0"/>
          </a:p>
        </p:txBody>
      </p:sp>
      <p:sp>
        <p:nvSpPr>
          <p:cNvPr id="33" name="Schemat blokowy: przechowywane dane 32"/>
          <p:cNvSpPr/>
          <p:nvPr/>
        </p:nvSpPr>
        <p:spPr>
          <a:xfrm>
            <a:off x="215076" y="2893215"/>
            <a:ext cx="4071966" cy="1464479"/>
          </a:xfrm>
          <a:prstGeom prst="flowChartOnlineStorage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Masz jeszcze czas na drobne zmiany, poprawki, konsultacje z „przyjacielem</a:t>
            </a:r>
            <a:r>
              <a:rPr lang="pl-PL" sz="1200" dirty="0" smtClean="0">
                <a:solidFill>
                  <a:schemeClr val="tx1"/>
                </a:solidFill>
              </a:rPr>
              <a:t>”, </a:t>
            </a:r>
            <a:r>
              <a:rPr lang="pl-PL" sz="1200" dirty="0" smtClean="0">
                <a:solidFill>
                  <a:schemeClr val="tx1"/>
                </a:solidFill>
              </a:rPr>
              <a:t>licz na </a:t>
            </a:r>
            <a:r>
              <a:rPr lang="pl-PL" sz="1200" dirty="0" smtClean="0">
                <a:solidFill>
                  <a:schemeClr val="tx1"/>
                </a:solidFill>
              </a:rPr>
              <a:t>to, że </a:t>
            </a:r>
            <a:r>
              <a:rPr lang="pl-PL" sz="1200" dirty="0" smtClean="0">
                <a:solidFill>
                  <a:schemeClr val="tx1"/>
                </a:solidFill>
              </a:rPr>
              <a:t>jeszcze cos ci się przyśni, </a:t>
            </a:r>
            <a:r>
              <a:rPr lang="pl-PL" sz="1200" dirty="0" smtClean="0">
                <a:solidFill>
                  <a:schemeClr val="tx1"/>
                </a:solidFill>
              </a:rPr>
              <a:t>że wpadniesz </a:t>
            </a:r>
            <a:r>
              <a:rPr lang="pl-PL" sz="1200" dirty="0" smtClean="0">
                <a:solidFill>
                  <a:schemeClr val="tx1"/>
                </a:solidFill>
              </a:rPr>
              <a:t>na nowy pomysł </a:t>
            </a:r>
            <a:r>
              <a:rPr lang="pl-PL" sz="1200" dirty="0" smtClean="0">
                <a:solidFill>
                  <a:schemeClr val="tx1"/>
                </a:solidFill>
              </a:rPr>
              <a:t>uatrakcyjnienia, </a:t>
            </a:r>
            <a:r>
              <a:rPr lang="pl-PL" sz="1200" dirty="0" smtClean="0">
                <a:solidFill>
                  <a:schemeClr val="tx1"/>
                </a:solidFill>
              </a:rPr>
              <a:t>bo w tym momencie powinieneś mieć jeszcze </a:t>
            </a:r>
            <a:r>
              <a:rPr lang="pl-PL" sz="1200" b="1" dirty="0" smtClean="0">
                <a:solidFill>
                  <a:schemeClr val="tx1"/>
                </a:solidFill>
              </a:rPr>
              <a:t>tydzień</a:t>
            </a:r>
            <a:r>
              <a:rPr lang="pl-PL" sz="1200" dirty="0" smtClean="0">
                <a:solidFill>
                  <a:schemeClr val="tx1"/>
                </a:solidFill>
              </a:rPr>
              <a:t> czasu do zajęć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35" name="Schemat blokowy: karta 34"/>
          <p:cNvSpPr/>
          <p:nvPr/>
        </p:nvSpPr>
        <p:spPr>
          <a:xfrm>
            <a:off x="4857752" y="417871"/>
            <a:ext cx="4000528" cy="1079727"/>
          </a:xfrm>
          <a:prstGeom prst="flowChartPunchedCard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musisz jasno wyodrębnić </a:t>
            </a:r>
            <a:r>
              <a:rPr lang="pl-PL" sz="1400" dirty="0">
                <a:solidFill>
                  <a:schemeClr val="tx1"/>
                </a:solidFill>
              </a:rPr>
              <a:t>najważniejsze etapy zajęć</a:t>
            </a:r>
          </a:p>
          <a:p>
            <a:r>
              <a:rPr lang="pl-PL" sz="1400" dirty="0" smtClean="0">
                <a:solidFill>
                  <a:schemeClr val="tx1"/>
                </a:solidFill>
              </a:rPr>
              <a:t>musisz mieć ustalony czas kolejnych etapów konspektu  - szczegółowość konspektu zależy jednak od Ciebie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44" name="Schemat blokowy: operacja ręczna 43"/>
          <p:cNvSpPr/>
          <p:nvPr/>
        </p:nvSpPr>
        <p:spPr>
          <a:xfrm>
            <a:off x="500033" y="4622020"/>
            <a:ext cx="3500461" cy="907269"/>
          </a:xfrm>
          <a:prstGeom prst="flowChartManualOperation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Gromadź </a:t>
            </a:r>
            <a:r>
              <a:rPr lang="pl-PL" dirty="0" smtClean="0">
                <a:solidFill>
                  <a:schemeClr val="tx1"/>
                </a:solidFill>
              </a:rPr>
              <a:t>materiały, wprowadzaj poprawki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5" name="Schemat blokowy: proces 44"/>
          <p:cNvSpPr/>
          <p:nvPr/>
        </p:nvSpPr>
        <p:spPr>
          <a:xfrm>
            <a:off x="5518553" y="3214686"/>
            <a:ext cx="3071834" cy="500066"/>
          </a:xfrm>
          <a:prstGeom prst="flowChartProcess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>
            <a:solidFill>
              <a:srgbClr val="F638D2"/>
            </a:solidFill>
          </a:ln>
          <a:scene3d>
            <a:camera prst="orthographicFront"/>
            <a:lightRig rig="threePt" dir="t"/>
          </a:scene3d>
          <a:sp3d extrusionH="76200" prstMaterial="metal">
            <a:bevelT w="165100" prst="coolSlant"/>
            <a:bevelB w="152400" h="50800" prst="softRound"/>
            <a:extrusionClr>
              <a:schemeClr val="accent6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>Poprowadź zajęcia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50" name="Schemat blokowy: proces alternatywny 49"/>
          <p:cNvSpPr/>
          <p:nvPr/>
        </p:nvSpPr>
        <p:spPr>
          <a:xfrm>
            <a:off x="5500694" y="3929066"/>
            <a:ext cx="3071834" cy="42862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Zrób ewaluacje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51" name="Słoneczko 50"/>
          <p:cNvSpPr/>
          <p:nvPr/>
        </p:nvSpPr>
        <p:spPr>
          <a:xfrm>
            <a:off x="5411396" y="4529157"/>
            <a:ext cx="3286148" cy="1357322"/>
          </a:xfrm>
          <a:prstGeom prst="sun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smtClean="0">
                <a:solidFill>
                  <a:schemeClr val="tx1"/>
                </a:solidFill>
              </a:rPr>
              <a:t>Skończyłeś. Czujesz satysfakcje?</a:t>
            </a:r>
            <a:endParaRPr lang="pl-PL" sz="1200" dirty="0">
              <a:solidFill>
                <a:schemeClr val="tx1"/>
              </a:solidFill>
            </a:endParaRPr>
          </a:p>
        </p:txBody>
      </p:sp>
      <p:cxnSp>
        <p:nvCxnSpPr>
          <p:cNvPr id="53" name="Kształt 52"/>
          <p:cNvCxnSpPr>
            <a:stCxn id="44" idx="2"/>
            <a:endCxn id="45" idx="0"/>
          </p:cNvCxnSpPr>
          <p:nvPr/>
        </p:nvCxnSpPr>
        <p:spPr>
          <a:xfrm rot="5400000" flipH="1" flipV="1">
            <a:off x="3495065" y="1969885"/>
            <a:ext cx="2314603" cy="4804206"/>
          </a:xfrm>
          <a:prstGeom prst="bentConnector5">
            <a:avLst>
              <a:gd name="adj1" fmla="val -9876"/>
              <a:gd name="adj2" fmla="val 52230"/>
              <a:gd name="adj3" fmla="val 10987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ostokąt 55"/>
          <p:cNvSpPr/>
          <p:nvPr/>
        </p:nvSpPr>
        <p:spPr>
          <a:xfrm>
            <a:off x="5143504" y="2143116"/>
            <a:ext cx="2786082" cy="571504"/>
          </a:xfrm>
          <a:prstGeom prst="rect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Popraw konspekt</a:t>
            </a:r>
            <a:endParaRPr lang="pl-PL" sz="2400" dirty="0">
              <a:solidFill>
                <a:schemeClr val="tx1"/>
              </a:solidFill>
            </a:endParaRPr>
          </a:p>
        </p:txBody>
      </p:sp>
      <p:cxnSp>
        <p:nvCxnSpPr>
          <p:cNvPr id="58" name="Łącznik prosty ze strzałką 57"/>
          <p:cNvCxnSpPr>
            <a:stCxn id="45" idx="2"/>
            <a:endCxn id="50" idx="0"/>
          </p:cNvCxnSpPr>
          <p:nvPr/>
        </p:nvCxnSpPr>
        <p:spPr>
          <a:xfrm flipH="1">
            <a:off x="7036611" y="3714752"/>
            <a:ext cx="17859" cy="214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>
            <a:stCxn id="28" idx="2"/>
            <a:endCxn id="33" idx="0"/>
          </p:cNvCxnSpPr>
          <p:nvPr/>
        </p:nvCxnSpPr>
        <p:spPr>
          <a:xfrm>
            <a:off x="2250264" y="2714620"/>
            <a:ext cx="795" cy="1785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>
            <a:stCxn id="28" idx="3"/>
            <a:endCxn id="56" idx="1"/>
          </p:cNvCxnSpPr>
          <p:nvPr/>
        </p:nvCxnSpPr>
        <p:spPr>
          <a:xfrm>
            <a:off x="4000495" y="2393943"/>
            <a:ext cx="1143009" cy="349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ze strzałką 63"/>
          <p:cNvCxnSpPr>
            <a:stCxn id="39" idx="2"/>
          </p:cNvCxnSpPr>
          <p:nvPr/>
        </p:nvCxnSpPr>
        <p:spPr>
          <a:xfrm>
            <a:off x="2285984" y="1497598"/>
            <a:ext cx="776" cy="6042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33" idx="2"/>
            <a:endCxn id="44" idx="0"/>
          </p:cNvCxnSpPr>
          <p:nvPr/>
        </p:nvCxnSpPr>
        <p:spPr>
          <a:xfrm flipH="1">
            <a:off x="2250264" y="4357694"/>
            <a:ext cx="795" cy="26432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ze strzałką 67"/>
          <p:cNvCxnSpPr>
            <a:stCxn id="50" idx="2"/>
            <a:endCxn id="51" idx="0"/>
          </p:cNvCxnSpPr>
          <p:nvPr/>
        </p:nvCxnSpPr>
        <p:spPr>
          <a:xfrm>
            <a:off x="7036611" y="4357694"/>
            <a:ext cx="17859" cy="171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Kształt 81"/>
          <p:cNvCxnSpPr>
            <a:stCxn id="56" idx="0"/>
          </p:cNvCxnSpPr>
          <p:nvPr/>
        </p:nvCxnSpPr>
        <p:spPr>
          <a:xfrm rot="16200000" flipV="1">
            <a:off x="4196951" y="-196479"/>
            <a:ext cx="428628" cy="42505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chemat blokowy: łącznik międzystronicowy 94"/>
          <p:cNvSpPr/>
          <p:nvPr/>
        </p:nvSpPr>
        <p:spPr>
          <a:xfrm>
            <a:off x="2107389" y="292861"/>
            <a:ext cx="357190" cy="250021"/>
          </a:xfrm>
          <a:prstGeom prst="flowChartOffpageConnector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7" name="Łącznik łamany 96"/>
          <p:cNvCxnSpPr>
            <a:stCxn id="39" idx="3"/>
            <a:endCxn id="35" idx="1"/>
          </p:cNvCxnSpPr>
          <p:nvPr/>
        </p:nvCxnSpPr>
        <p:spPr>
          <a:xfrm flipV="1">
            <a:off x="3189408" y="957735"/>
            <a:ext cx="1668344" cy="174139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Łącznik prosty ze strzałką 102"/>
          <p:cNvCxnSpPr>
            <a:stCxn id="95" idx="2"/>
            <a:endCxn id="39" idx="0"/>
          </p:cNvCxnSpPr>
          <p:nvPr/>
        </p:nvCxnSpPr>
        <p:spPr>
          <a:xfrm>
            <a:off x="2285984" y="542882"/>
            <a:ext cx="0" cy="2232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rostokąt 38"/>
          <p:cNvSpPr/>
          <p:nvPr/>
        </p:nvSpPr>
        <p:spPr>
          <a:xfrm>
            <a:off x="1382559" y="766150"/>
            <a:ext cx="1806849" cy="731448"/>
          </a:xfrm>
          <a:prstGeom prst="rect">
            <a:avLst/>
          </a:prstGeom>
          <a:solidFill>
            <a:schemeClr val="accent3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>Zapisz konspekt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 animBg="1"/>
      <p:bldP spid="35" grpId="0" animBg="1"/>
      <p:bldP spid="44" grpId="0" animBg="1"/>
      <p:bldP spid="45" grpId="0" animBg="1"/>
      <p:bldP spid="50" grpId="0" animBg="1"/>
      <p:bldP spid="51" grpId="0" animBg="1"/>
      <p:bldP spid="56" grpId="0" animBg="1"/>
      <p:bldP spid="95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  <a:alpha val="34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563</Words>
  <Application>Microsoft Office PowerPoint</Application>
  <PresentationFormat>Pokaz na ekranie (4:3)</PresentationFormat>
  <Paragraphs>66</Paragraphs>
  <Slides>11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Jak dobrze przygotować się do prowadzenia zajęć.</vt:lpstr>
      <vt:lpstr>Treści zawarte w prezentacji</vt:lpstr>
      <vt:lpstr>Atuty instruktorów ZHP prowadzących zajęcia </vt:lpstr>
      <vt:lpstr>Siedem Błędów Głównych początkującego kształceniowca</vt:lpstr>
      <vt:lpstr>Siedem Błędów Głównych cd.</vt:lpstr>
      <vt:lpstr>Jak unikać błędów  - ostrzeżenia i porady</vt:lpstr>
      <vt:lpstr>Jak unikać błędów  - ostrzeżenia i porady cd.</vt:lpstr>
      <vt:lpstr>Jak przygotować się do zajęć</vt:lpstr>
      <vt:lpstr>Prezentacja programu PowerPoint</vt:lpstr>
      <vt:lpstr>Wskazania dla początkującego kształceniowca</vt:lpstr>
      <vt:lpstr>Po zakończeniu zajęć uczestnik będzie: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dobrze przygotować się do prowadzenia zajęć?</dc:title>
  <dc:creator>adam</dc:creator>
  <cp:lastModifiedBy>adam</cp:lastModifiedBy>
  <cp:revision>49</cp:revision>
  <dcterms:created xsi:type="dcterms:W3CDTF">2008-02-05T21:17:34Z</dcterms:created>
  <dcterms:modified xsi:type="dcterms:W3CDTF">2015-04-19T19:01:56Z</dcterms:modified>
</cp:coreProperties>
</file>